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105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8211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2316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642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0528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463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58739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2844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A"/>
    <a:srgbClr val="6A7F10"/>
    <a:srgbClr val="A1D8E0"/>
    <a:srgbClr val="B0C7E2"/>
    <a:srgbClr val="FAFFBD"/>
    <a:srgbClr val="A8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20" d="100"/>
          <a:sy n="20" d="100"/>
        </p:scale>
        <p:origin x="-1710" y="18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8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2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6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5"/>
            <a:ext cx="37307520" cy="7200899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105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821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231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77642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4"/>
            <a:ext cx="19392903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0"/>
            <a:ext cx="19392903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4"/>
            <a:ext cx="19400521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1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1" y="1310643"/>
            <a:ext cx="24536400" cy="28094943"/>
          </a:xfr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3" cy="22517103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0"/>
            <a:ext cx="26334720" cy="272034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300"/>
            </a:lvl1pPr>
            <a:lvl2pPr marL="2194105" indent="0">
              <a:buNone/>
              <a:defRPr sz="13400"/>
            </a:lvl2pPr>
            <a:lvl3pPr marL="4388211" indent="0">
              <a:buNone/>
              <a:defRPr sz="11500"/>
            </a:lvl3pPr>
            <a:lvl4pPr marL="6582316" indent="0">
              <a:buNone/>
              <a:defRPr sz="9600"/>
            </a:lvl4pPr>
            <a:lvl5pPr marL="8776423" indent="0">
              <a:buNone/>
              <a:defRPr sz="9600"/>
            </a:lvl5pPr>
            <a:lvl6pPr marL="10970528" indent="0">
              <a:buNone/>
              <a:defRPr sz="9600"/>
            </a:lvl6pPr>
            <a:lvl7pPr marL="13164633" indent="0">
              <a:buNone/>
              <a:defRPr sz="9600"/>
            </a:lvl7pPr>
            <a:lvl8pPr marL="15358739" indent="0">
              <a:buNone/>
              <a:defRPr sz="9600"/>
            </a:lvl8pPr>
            <a:lvl9pPr marL="17552844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0" cy="3863339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0" cy="5486400"/>
          </a:xfrm>
          <a:prstGeom prst="rect">
            <a:avLst/>
          </a:prstGeom>
        </p:spPr>
        <p:txBody>
          <a:bodyPr vert="horz" lIns="438822" tIns="219410" rIns="438822" bIns="21941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80" cy="21724623"/>
          </a:xfrm>
          <a:prstGeom prst="rect">
            <a:avLst/>
          </a:prstGeom>
        </p:spPr>
        <p:txBody>
          <a:bodyPr vert="horz" lIns="438822" tIns="219410" rIns="438822" bIns="21941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8211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579" indent="-1645579" algn="l" defTabSz="4388211" rtl="0" eaLnBrk="1" latinLnBrk="0" hangingPunct="1">
        <a:spcBef>
          <a:spcPct val="20000"/>
        </a:spcBef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421" indent="-1371316" algn="l" defTabSz="4388211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264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79370" indent="-1097052" algn="l" defTabSz="4388211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3475" indent="-1097052" algn="l" defTabSz="4388211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7580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168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5791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989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105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211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2316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642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0528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463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8739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2844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HP-Elitebook\Desktop\microcontroll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2355" y="-712725"/>
            <a:ext cx="53033435" cy="3435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773" y="0"/>
            <a:ext cx="43107428" cy="28575000"/>
          </a:xfrm>
          <a:noFill/>
        </p:spPr>
        <p:txBody>
          <a:bodyPr>
            <a:normAutofit/>
          </a:bodyPr>
          <a:lstStyle/>
          <a:p>
            <a:endParaRPr lang="en-US" sz="19000" b="1" dirty="0">
              <a:solidFill>
                <a:srgbClr val="FAFFBD"/>
              </a:solidFill>
            </a:endParaRPr>
          </a:p>
        </p:txBody>
      </p:sp>
      <p:pic>
        <p:nvPicPr>
          <p:cNvPr id="4" name="Picture 3" descr="psu-mcecs_log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1" y="29596555"/>
            <a:ext cx="6008915" cy="24645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2228" y="29994690"/>
            <a:ext cx="25668515" cy="1437810"/>
          </a:xfrm>
          <a:prstGeom prst="rect">
            <a:avLst/>
          </a:prstGeom>
          <a:noFill/>
        </p:spPr>
        <p:txBody>
          <a:bodyPr wrap="square" lIns="73841" tIns="36921" rIns="73841" bIns="36921" rtlCol="0">
            <a:spAutoFit/>
          </a:bodyPr>
          <a:lstStyle/>
          <a:p>
            <a:r>
              <a:rPr lang="en-US" dirty="0" smtClean="0"/>
              <a:t>Department of Electrical and Computer Engineering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57400" y="5976550"/>
            <a:ext cx="17526000" cy="6291650"/>
          </a:xfrm>
          <a:prstGeom prst="rect">
            <a:avLst/>
          </a:prstGeom>
          <a:noFill/>
          <a:ln>
            <a:noFill/>
          </a:ln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Overview</a:t>
            </a:r>
          </a:p>
          <a:p>
            <a:r>
              <a:rPr lang="en-US" sz="3600" dirty="0" smtClean="0">
                <a:latin typeface="Verdana" pitchFamily="34" charset="0"/>
              </a:rPr>
              <a:t>The capstone sponsor, Portland </a:t>
            </a:r>
            <a:r>
              <a:rPr lang="en-US" sz="3600" dirty="0" smtClean="0">
                <a:latin typeface="Verdana" pitchFamily="34" charset="0"/>
              </a:rPr>
              <a:t>State Aerospace Society </a:t>
            </a:r>
            <a:r>
              <a:rPr lang="en-US" sz="3600" dirty="0" smtClean="0">
                <a:latin typeface="Verdana" pitchFamily="34" charset="0"/>
              </a:rPr>
              <a:t>(PSAS) designs, builds, and launches high power rockets. Their 2013 Capstone project  is a power management and communications solution for use in both their current and next generation launch vehicles.  To accommodate the siz</a:t>
            </a:r>
            <a:r>
              <a:rPr lang="en-US" sz="3600" dirty="0" smtClean="0">
                <a:latin typeface="Verdana" pitchFamily="34" charset="0"/>
              </a:rPr>
              <a:t>e and weight restrictions imposed by the physical characteristic of the current launch vehicle, the decision was made to pursue a highly integrated solution which would provide for all the power management functions as well as provide low latency communication between all of the electronic subsystems used </a:t>
            </a:r>
            <a:r>
              <a:rPr lang="en-US" sz="3600" smtClean="0">
                <a:latin typeface="Verdana" pitchFamily="34" charset="0"/>
              </a:rPr>
              <a:t>in-flight.</a:t>
            </a:r>
            <a:endParaRPr lang="en-US" sz="3600" dirty="0" smtClean="0">
              <a:latin typeface="Verdana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1673" y="571500"/>
            <a:ext cx="43891200" cy="30536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19000" dirty="0" smtClean="0">
                <a:solidFill>
                  <a:srgbClr val="6A7F10"/>
                </a:solidFill>
              </a:rPr>
              <a:t>	</a:t>
            </a:r>
            <a:endParaRPr lang="en-US" sz="19000" b="1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1" y="0"/>
            <a:ext cx="391885" cy="32918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flipH="1">
            <a:off x="391887" y="0"/>
            <a:ext cx="391885" cy="3291840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97527" y="832563"/>
            <a:ext cx="42893673" cy="25059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lIns="73841" tIns="36921" rIns="73841" bIns="36921" rtlCol="0">
            <a:spAutoFit/>
          </a:bodyPr>
          <a:lstStyle/>
          <a:p>
            <a:pPr algn="ctr"/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PSAS </a:t>
            </a:r>
            <a:r>
              <a:rPr lang="en-US" sz="15800" b="1" cap="small" dirty="0" err="1" smtClean="0">
                <a:solidFill>
                  <a:srgbClr val="6A7F10"/>
                </a:solidFill>
                <a:latin typeface="Garamond" pitchFamily="18" charset="0"/>
              </a:rPr>
              <a:t>RocketNet</a:t>
            </a:r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 Hub || Capstone 2012-2013</a:t>
            </a:r>
            <a:endParaRPr lang="en-US" sz="15800" b="1" cap="small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57401" y="13107174"/>
            <a:ext cx="18059400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Requirements</a:t>
            </a:r>
          </a:p>
          <a:p>
            <a:r>
              <a:rPr lang="en-US" sz="3600" dirty="0" smtClean="0">
                <a:latin typeface="Verdana" pitchFamily="34" charset="0"/>
              </a:rPr>
              <a:t>The board should contain the following: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Support at least seven independent nodes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High reliability and fail-safe  design</a:t>
            </a:r>
            <a:endParaRPr lang="en-US" sz="3600" dirty="0" smtClean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Provid</a:t>
            </a:r>
            <a:r>
              <a:rPr lang="en-US" sz="3600" dirty="0" smtClean="0">
                <a:latin typeface="Verdana" pitchFamily="34" charset="0"/>
              </a:rPr>
              <a:t>e l</a:t>
            </a:r>
            <a:r>
              <a:rPr lang="en-US" sz="3600" dirty="0" smtClean="0">
                <a:latin typeface="Verdana" pitchFamily="34" charset="0"/>
              </a:rPr>
              <a:t>ow latency inter-node communications using a common protocol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Independent power management for each node in-flight and battery management </a:t>
            </a:r>
            <a:r>
              <a:rPr lang="en-US" sz="3600" dirty="0" smtClean="0">
                <a:latin typeface="Verdana" pitchFamily="34" charset="0"/>
              </a:rPr>
              <a:t>pre-flight</a:t>
            </a:r>
            <a:endParaRPr lang="en-US" sz="3600" dirty="0" smtClean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High efficiency switching power regulation from </a:t>
            </a:r>
            <a:r>
              <a:rPr lang="en-US" sz="3600" dirty="0" smtClean="0">
                <a:latin typeface="Verdana" pitchFamily="34" charset="0"/>
              </a:rPr>
              <a:t>high voltage battery pack and low voltage logic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Low-power </a:t>
            </a:r>
            <a:r>
              <a:rPr lang="en-US" sz="3600" dirty="0" smtClean="0">
                <a:latin typeface="Verdana" pitchFamily="34" charset="0"/>
              </a:rPr>
              <a:t>consumption when in standby mode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886661" y="5627191"/>
            <a:ext cx="19108939" cy="907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Design</a:t>
            </a:r>
            <a:endParaRPr lang="en-US" sz="8000" b="1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Data/Ethernet:</a:t>
            </a:r>
          </a:p>
          <a:p>
            <a:r>
              <a:rPr lang="en-US" sz="3600" dirty="0">
                <a:latin typeface="Verdana" pitchFamily="34" charset="0"/>
              </a:rPr>
              <a:t>The </a:t>
            </a:r>
            <a:r>
              <a:rPr lang="en-US" sz="3600" dirty="0" err="1">
                <a:latin typeface="Verdana" pitchFamily="34" charset="0"/>
              </a:rPr>
              <a:t>Micrel</a:t>
            </a:r>
            <a:r>
              <a:rPr lang="en-US" sz="3600" dirty="0">
                <a:latin typeface="Verdana" pitchFamily="34" charset="0"/>
              </a:rPr>
              <a:t> KS8999, while the largest IC on the board, contains a 9-port Ethernet switch.  It was </a:t>
            </a:r>
            <a:r>
              <a:rPr lang="en-US" sz="3600" dirty="0" smtClean="0">
                <a:latin typeface="Verdana" pitchFamily="34" charset="0"/>
              </a:rPr>
              <a:t>picked to handle the main data communication because…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Microcontroller:</a:t>
            </a:r>
          </a:p>
          <a:p>
            <a:r>
              <a:rPr lang="en-US" sz="3600" dirty="0">
                <a:latin typeface="Verdana" pitchFamily="34" charset="0"/>
              </a:rPr>
              <a:t>STMicroelectronics STM32F407 was selected </a:t>
            </a:r>
            <a:r>
              <a:rPr lang="en-US" sz="3600" dirty="0" smtClean="0">
                <a:latin typeface="Verdana" pitchFamily="34" charset="0"/>
              </a:rPr>
              <a:t>to bootstrap the on-board peripherals and monitor the status in-flight…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 smtClean="0">
              <a:latin typeface="Verdana" pitchFamily="34" charset="0"/>
            </a:endParaRPr>
          </a:p>
          <a:p>
            <a:r>
              <a:rPr lang="en-US" sz="3600" dirty="0" smtClean="0">
                <a:latin typeface="Verdana" pitchFamily="34" charset="0"/>
              </a:rPr>
              <a:t>Power Supply Regulation:</a:t>
            </a:r>
          </a:p>
          <a:p>
            <a:r>
              <a:rPr lang="en-US" sz="3600" dirty="0" smtClean="0">
                <a:latin typeface="Verdana" pitchFamily="34" charset="0"/>
              </a:rPr>
              <a:t>Linear Technology LTM8023 SPS was chosen…</a:t>
            </a:r>
          </a:p>
          <a:p>
            <a:r>
              <a:rPr lang="en-US" sz="3600" dirty="0" err="1" smtClean="0">
                <a:latin typeface="Verdana" pitchFamily="34" charset="0"/>
              </a:rPr>
              <a:t>Micrel</a:t>
            </a:r>
            <a:r>
              <a:rPr lang="en-US" sz="3600" dirty="0" smtClean="0">
                <a:latin typeface="Verdana" pitchFamily="34" charset="0"/>
              </a:rPr>
              <a:t> 2V1 LDO was chosen…</a:t>
            </a: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Current Protection:</a:t>
            </a:r>
          </a:p>
          <a:p>
            <a:r>
              <a:rPr lang="en-US" sz="3600" dirty="0">
                <a:latin typeface="Verdana" pitchFamily="34" charset="0"/>
              </a:rPr>
              <a:t>Power protection is handled by TI TPS2420 current switches</a:t>
            </a:r>
            <a:r>
              <a:rPr lang="en-US" sz="3600" dirty="0" smtClean="0">
                <a:latin typeface="Verdana" pitchFamily="34" charset="0"/>
              </a:rPr>
              <a:t>.</a:t>
            </a:r>
            <a:endParaRPr lang="en-US" sz="3600" dirty="0">
              <a:latin typeface="Verdan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012662" y="19699069"/>
            <a:ext cx="10357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/>
              <a:t>RocketNet</a:t>
            </a:r>
            <a:r>
              <a:rPr lang="en-US" sz="3600" b="1" dirty="0" smtClean="0"/>
              <a:t> </a:t>
            </a:r>
            <a:r>
              <a:rPr lang="en-US" sz="3600" b="1" dirty="0"/>
              <a:t>P</a:t>
            </a:r>
            <a:r>
              <a:rPr lang="en-US" sz="3600" b="1" dirty="0" smtClean="0"/>
              <a:t>ower and Data Distribution Board Layout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7813000" y="32035053"/>
            <a:ext cx="14695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30000" dirty="0" smtClean="0"/>
              <a:t>†</a:t>
            </a:r>
            <a:r>
              <a:rPr lang="en-US" sz="3200" dirty="0" smtClean="0"/>
              <a:t>Background image is a screenshot of the STM32 microcontroller schematic in </a:t>
            </a:r>
            <a:r>
              <a:rPr lang="en-US" sz="3200" dirty="0" err="1" smtClean="0"/>
              <a:t>Eaglecad</a:t>
            </a:r>
            <a:endParaRPr 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6407678" y="20193000"/>
            <a:ext cx="5037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High-Level Block Diagram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78230" y="3790544"/>
            <a:ext cx="39688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Sponsor---Andrew Greenberg | Members--Jackson Pugh---Michael Woodruff---JJ Hartley | </a:t>
            </a:r>
            <a:r>
              <a:rPr lang="en-US" sz="5400" smtClean="0"/>
              <a:t>Faculty Advisor---Dr</a:t>
            </a:r>
            <a:r>
              <a:rPr lang="en-US" sz="5400" dirty="0" smtClean="0"/>
              <a:t>. Richard Campbell</a:t>
            </a:r>
            <a:endParaRPr lang="en-US" sz="5400" dirty="0"/>
          </a:p>
        </p:txBody>
      </p:sp>
      <p:pic>
        <p:nvPicPr>
          <p:cNvPr id="1026" name="Picture 2" descr="C:\Users\HP-Elitebook\repos\avionics-cad\av3\rocketnet-hub\poster\layout-transparen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400" y="20001809"/>
            <a:ext cx="14614804" cy="9639991"/>
          </a:xfrm>
          <a:prstGeom prst="rect">
            <a:avLst/>
          </a:prstGeom>
          <a:noFill/>
          <a:effectLst>
            <a:reflection blurRad="6350" stA="50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HP-Elitebook\Desktop\blockdiagra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545" y="20668565"/>
            <a:ext cx="13274255" cy="932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294</Words>
  <Application>Microsoft Office PowerPoint</Application>
  <PresentationFormat>Custom</PresentationFormat>
  <Paragraphs>30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Portland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amyj</dc:creator>
  <cp:lastModifiedBy>Woodruff, Michael</cp:lastModifiedBy>
  <cp:revision>98</cp:revision>
  <dcterms:created xsi:type="dcterms:W3CDTF">2008-12-19T19:08:39Z</dcterms:created>
  <dcterms:modified xsi:type="dcterms:W3CDTF">2013-06-02T23:02:02Z</dcterms:modified>
</cp:coreProperties>
</file>

<file path=docProps/thumbnail.jpeg>
</file>